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4"/>
  </p:notesMasterIdLst>
  <p:sldIdLst>
    <p:sldId id="257" r:id="rId2"/>
    <p:sldId id="258" r:id="rId3"/>
    <p:sldId id="259" r:id="rId4"/>
    <p:sldId id="261" r:id="rId5"/>
    <p:sldId id="271" r:id="rId6"/>
    <p:sldId id="265" r:id="rId7"/>
    <p:sldId id="273" r:id="rId8"/>
    <p:sldId id="263" r:id="rId9"/>
    <p:sldId id="272" r:id="rId10"/>
    <p:sldId id="267" r:id="rId11"/>
    <p:sldId id="262" r:id="rId12"/>
    <p:sldId id="27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60" autoAdjust="0"/>
    <p:restoredTop sz="90267" autoAdjust="0"/>
  </p:normalViewPr>
  <p:slideViewPr>
    <p:cSldViewPr snapToGrid="0">
      <p:cViewPr varScale="1">
        <p:scale>
          <a:sx n="152" d="100"/>
          <a:sy n="152" d="100"/>
        </p:scale>
        <p:origin x="88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jpeg>
</file>

<file path=ppt/media/image12.png>
</file>

<file path=ppt/media/image2.png>
</file>

<file path=ppt/media/image2.svg>
</file>

<file path=ppt/media/image3.jpg>
</file>

<file path=ppt/media/image3.sv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246E84-4F7C-4924-B008-A99756B00EC5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AF8C92-1421-4828-BE70-2EB0E232F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0336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 is using the background from https://</a:t>
            </a:r>
            <a:r>
              <a:rPr lang="en-US" dirty="0" err="1"/>
              <a:t>dribbble.com</a:t>
            </a:r>
            <a:r>
              <a:rPr lang="en-US" dirty="0"/>
              <a:t>/shots/1588545--Freebie-7-Low-Poly-Backgrounds-svg-png</a:t>
            </a:r>
          </a:p>
          <a:p>
            <a:r>
              <a:rPr lang="en-US" dirty="0"/>
              <a:t>Template modified by </a:t>
            </a:r>
            <a:r>
              <a:rPr lang="en-US" dirty="0" err="1"/>
              <a:t>fppt.com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AF8C92-1421-4828-BE70-2EB0E232F18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7732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AF8C92-1421-4828-BE70-2EB0E232F18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1472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AF8C92-1421-4828-BE70-2EB0E232F18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978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AF8C92-1421-4828-BE70-2EB0E232F18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5906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AF8C92-1421-4828-BE70-2EB0E232F18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0163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AF8C92-1421-4828-BE70-2EB0E232F18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659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AF8C92-1421-4828-BE70-2EB0E232F18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5023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AF8C92-1421-4828-BE70-2EB0E232F18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6409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AF8C92-1421-4828-BE70-2EB0E232F18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8690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AF8C92-1421-4828-BE70-2EB0E232F18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2409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AF8C92-1421-4828-BE70-2EB0E232F18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1753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AF8C92-1421-4828-BE70-2EB0E232F18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160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02DB0-C266-41A2-9DAF-7FC72BE3A9D3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382A0-5305-4F93-ABB8-9ECE28A1826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02DB0-C266-41A2-9DAF-7FC72BE3A9D3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382A0-5305-4F93-ABB8-9ECE28A1826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02DB0-C266-41A2-9DAF-7FC72BE3A9D3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382A0-5305-4F93-ABB8-9ECE28A1826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02DB0-C266-41A2-9DAF-7FC72BE3A9D3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382A0-5305-4F93-ABB8-9ECE28A1826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02DB0-C266-41A2-9DAF-7FC72BE3A9D3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382A0-5305-4F93-ABB8-9ECE28A1826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02DB0-C266-41A2-9DAF-7FC72BE3A9D3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382A0-5305-4F93-ABB8-9ECE28A1826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02DB0-C266-41A2-9DAF-7FC72BE3A9D3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382A0-5305-4F93-ABB8-9ECE28A1826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02DB0-C266-41A2-9DAF-7FC72BE3A9D3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382A0-5305-4F93-ABB8-9ECE28A1826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02DB0-C266-41A2-9DAF-7FC72BE3A9D3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382A0-5305-4F93-ABB8-9ECE28A1826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02DB0-C266-41A2-9DAF-7FC72BE3A9D3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382A0-5305-4F93-ABB8-9ECE28A1826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02DB0-C266-41A2-9DAF-7FC72BE3A9D3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382A0-5305-4F93-ABB8-9ECE28A1826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D02DB0-C266-41A2-9DAF-7FC72BE3A9D3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D382A0-5305-4F93-ABB8-9ECE28A182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5090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0.png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6" Type="http://schemas.openxmlformats.org/officeDocument/2006/relationships/image" Target="../media/image3.sv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3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g"/><Relationship Id="rId4" Type="http://schemas.openxmlformats.org/officeDocument/2006/relationships/image" Target="../media/image3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sv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3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3.sv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9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4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 b="15592"/>
          <a:stretch/>
        </p:blipFill>
        <p:spPr>
          <a:xfrm>
            <a:off x="-4712" y="-1"/>
            <a:ext cx="12191995" cy="685800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-4711" y="3611313"/>
            <a:ext cx="12191995" cy="2233535"/>
          </a:xfrm>
          <a:prstGeom prst="rect">
            <a:avLst/>
          </a:prstGeom>
          <a:solidFill>
            <a:schemeClr val="bg2"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 noRot="1" noMove="1" noResize="1" noEditPoints="1" noAdjustHandles="1" noChangeArrowheads="1" noChangeShapeType="1"/>
          </p:cNvSpPr>
          <p:nvPr>
            <p:ph type="title"/>
          </p:nvPr>
        </p:nvSpPr>
        <p:spPr>
          <a:xfrm>
            <a:off x="519765" y="3611313"/>
            <a:ext cx="11195157" cy="2233535"/>
          </a:xfrm>
        </p:spPr>
        <p:txBody>
          <a:bodyPr vert="horz" lIns="68580" tIns="34290" rIns="68580" bIns="34290" rtlCol="0" anchor="ctr">
            <a:normAutofit/>
          </a:bodyPr>
          <a:lstStyle/>
          <a:p>
            <a:pPr algn="ctr"/>
            <a:r>
              <a:rPr lang="en-US" sz="7200" dirty="0" smtClean="0"/>
              <a:t>BLE SMART VENTS</a:t>
            </a:r>
            <a:endParaRPr lang="en-US" sz="7200" dirty="0"/>
          </a:p>
        </p:txBody>
      </p:sp>
      <p:sp>
        <p:nvSpPr>
          <p:cNvPr id="7" name="Rectangle 6"/>
          <p:cNvSpPr/>
          <p:nvPr/>
        </p:nvSpPr>
        <p:spPr>
          <a:xfrm>
            <a:off x="5" y="3481201"/>
            <a:ext cx="12191995" cy="57526"/>
          </a:xfrm>
          <a:prstGeom prst="rect">
            <a:avLst/>
          </a:prstGeom>
          <a:solidFill>
            <a:schemeClr val="bg2"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721" y="5942769"/>
            <a:ext cx="12191995" cy="57526"/>
          </a:xfrm>
          <a:prstGeom prst="rect">
            <a:avLst/>
          </a:prstGeom>
          <a:solidFill>
            <a:schemeClr val="bg2"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4789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5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rcRect t="7864" b="7866"/>
          <a:stretch/>
        </p:blipFill>
        <p:spPr>
          <a:xfrm>
            <a:off x="0" y="7"/>
            <a:ext cx="12191985" cy="6857993"/>
          </a:xfrm>
          <a:prstGeom prst="rect">
            <a:avLst/>
          </a:prstGeom>
        </p:spPr>
      </p:pic>
      <p:sp>
        <p:nvSpPr>
          <p:cNvPr id="21" name="Content Placeholder 20"/>
          <p:cNvSpPr>
            <a:spLocks noGrp="1"/>
          </p:cNvSpPr>
          <p:nvPr>
            <p:ph idx="1"/>
          </p:nvPr>
        </p:nvSpPr>
        <p:spPr>
          <a:xfrm>
            <a:off x="519765" y="993095"/>
            <a:ext cx="11195157" cy="5864898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For the hub unit, python has been used to perform the operation over raspberry pi</a:t>
            </a:r>
            <a:r>
              <a:rPr lang="en-US" sz="4000" dirty="0" smtClean="0">
                <a:solidFill>
                  <a:srgbClr val="FFFFFF"/>
                </a:solidFill>
              </a:rPr>
              <a:t>.</a:t>
            </a:r>
            <a:endParaRPr lang="en-US" sz="4000" dirty="0">
              <a:solidFill>
                <a:srgbClr val="FFFFFF"/>
              </a:soli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519764" y="7"/>
            <a:ext cx="11195157" cy="993081"/>
          </a:xfrm>
        </p:spPr>
        <p:txBody>
          <a:bodyPr>
            <a:noAutofit/>
          </a:bodyPr>
          <a:lstStyle/>
          <a:p>
            <a:r>
              <a:rPr lang="en-US" sz="6600" b="1" dirty="0" smtClean="0">
                <a:solidFill>
                  <a:srgbClr val="FFFFFF"/>
                </a:solidFill>
              </a:rPr>
              <a:t>METHODOLOGY</a:t>
            </a:r>
            <a:endParaRPr lang="en-US" sz="6600" b="1" dirty="0">
              <a:solidFill>
                <a:srgbClr val="FFFFFF"/>
              </a:solidFill>
            </a:endParaRPr>
          </a:p>
        </p:txBody>
      </p:sp>
      <p:pic>
        <p:nvPicPr>
          <p:cNvPr id="2" name="project_demo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007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815629" y="2146293"/>
            <a:ext cx="8376356" cy="47117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625" b="22315"/>
          <a:stretch/>
        </p:blipFill>
        <p:spPr>
          <a:xfrm>
            <a:off x="69850" y="3302000"/>
            <a:ext cx="3681965" cy="2400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9502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 t="7864" b="7866"/>
          <a:stretch/>
        </p:blipFill>
        <p:spPr>
          <a:xfrm>
            <a:off x="0" y="7"/>
            <a:ext cx="12191985" cy="6857993"/>
          </a:xfrm>
          <a:prstGeom prst="rect">
            <a:avLst/>
          </a:prstGeom>
        </p:spPr>
      </p:pic>
      <p:sp>
        <p:nvSpPr>
          <p:cNvPr id="21" name="Content Placeholder 20"/>
          <p:cNvSpPr>
            <a:spLocks noGrp="1"/>
          </p:cNvSpPr>
          <p:nvPr>
            <p:ph idx="1"/>
          </p:nvPr>
        </p:nvSpPr>
        <p:spPr>
          <a:xfrm>
            <a:off x="519765" y="993095"/>
            <a:ext cx="11195157" cy="5864898"/>
          </a:xfrm>
        </p:spPr>
        <p:txBody>
          <a:bodyPr>
            <a:normAutofit fontScale="92500" lnSpcReduction="20000"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In our tests, we used a small single-vented bathroom to maintain the room temperature at 22°C with a hysteresis of </a:t>
            </a:r>
            <a:r>
              <a:rPr lang="en-US" sz="4000" dirty="0" smtClean="0">
                <a:solidFill>
                  <a:srgbClr val="FFFFFF"/>
                </a:solidFill>
              </a:rPr>
              <a:t>1°C, and </a:t>
            </a:r>
            <a:r>
              <a:rPr lang="en-US" sz="4000" dirty="0">
                <a:solidFill>
                  <a:srgbClr val="FFFFFF"/>
                </a:solidFill>
              </a:rPr>
              <a:t>collected three sets of data over </a:t>
            </a:r>
            <a:r>
              <a:rPr lang="en-US" sz="4000" dirty="0" smtClean="0">
                <a:solidFill>
                  <a:srgbClr val="FFFFFF"/>
                </a:solidFill>
              </a:rPr>
              <a:t>of </a:t>
            </a:r>
            <a:r>
              <a:rPr lang="en-US" sz="4000" dirty="0">
                <a:solidFill>
                  <a:srgbClr val="FFFFFF"/>
                </a:solidFill>
              </a:rPr>
              <a:t>three days. </a:t>
            </a:r>
            <a:endParaRPr lang="en-US" sz="4000" dirty="0" smtClean="0">
              <a:solidFill>
                <a:srgbClr val="FFFFFF"/>
              </a:solidFill>
            </a:endParaRPr>
          </a:p>
          <a:p>
            <a:pPr lvl="1"/>
            <a:r>
              <a:rPr lang="en-US" sz="3600" dirty="0" smtClean="0">
                <a:solidFill>
                  <a:srgbClr val="FFFFFF"/>
                </a:solidFill>
              </a:rPr>
              <a:t>For </a:t>
            </a:r>
            <a:r>
              <a:rPr lang="en-US" sz="3600" dirty="0">
                <a:solidFill>
                  <a:srgbClr val="FFFFFF"/>
                </a:solidFill>
              </a:rPr>
              <a:t>the first set of data, we opened the vent register fully and left it open, collecting temperature readings at 1-minute intervals for 24 hours. </a:t>
            </a:r>
            <a:endParaRPr lang="en-US" sz="3600" dirty="0" smtClean="0">
              <a:solidFill>
                <a:srgbClr val="FFFFFF"/>
              </a:solidFill>
            </a:endParaRPr>
          </a:p>
          <a:p>
            <a:pPr lvl="1"/>
            <a:r>
              <a:rPr lang="en-US" sz="3600" dirty="0" smtClean="0">
                <a:solidFill>
                  <a:srgbClr val="FFFFFF"/>
                </a:solidFill>
              </a:rPr>
              <a:t>For </a:t>
            </a:r>
            <a:r>
              <a:rPr lang="en-US" sz="3600" dirty="0">
                <a:solidFill>
                  <a:srgbClr val="FFFFFF"/>
                </a:solidFill>
              </a:rPr>
              <a:t>the second set, we closed the vent register fully and again collected temperature readings for 24 hours at 1-minute intervals. </a:t>
            </a:r>
            <a:endParaRPr lang="en-US" sz="3600" dirty="0" smtClean="0">
              <a:solidFill>
                <a:srgbClr val="FFFFFF"/>
              </a:solidFill>
            </a:endParaRPr>
          </a:p>
          <a:p>
            <a:pPr lvl="1"/>
            <a:r>
              <a:rPr lang="en-US" sz="3600" dirty="0" smtClean="0">
                <a:solidFill>
                  <a:srgbClr val="FFFFFF"/>
                </a:solidFill>
              </a:rPr>
              <a:t>And </a:t>
            </a:r>
            <a:r>
              <a:rPr lang="en-US" sz="3600" dirty="0">
                <a:solidFill>
                  <a:srgbClr val="FFFFFF"/>
                </a:solidFill>
              </a:rPr>
              <a:t>for the third set of data, we again collected data at 1-minute intervals for 24 hours; however, for this set, we used our automated Vent unit to open and close the vent throughout the collection period.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519764" y="7"/>
            <a:ext cx="11195157" cy="993081"/>
          </a:xfrm>
        </p:spPr>
        <p:txBody>
          <a:bodyPr>
            <a:noAutofit/>
          </a:bodyPr>
          <a:lstStyle/>
          <a:p>
            <a:r>
              <a:rPr lang="en-US" sz="6600" b="1" dirty="0" smtClean="0">
                <a:solidFill>
                  <a:srgbClr val="FFFFFF"/>
                </a:solidFill>
              </a:rPr>
              <a:t>RESULTS</a:t>
            </a:r>
            <a:endParaRPr lang="en-US" sz="66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96088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 t="7864" b="7866"/>
          <a:stretch/>
        </p:blipFill>
        <p:spPr>
          <a:xfrm>
            <a:off x="0" y="7"/>
            <a:ext cx="12191985" cy="6857993"/>
          </a:xfrm>
          <a:prstGeom prst="rect">
            <a:avLst/>
          </a:prstGeom>
        </p:spPr>
      </p:pic>
      <p:pic>
        <p:nvPicPr>
          <p:cNvPr id="2" name="Content Placeholder 1"/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836" y="993775"/>
            <a:ext cx="10555604" cy="586422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519764" y="7"/>
            <a:ext cx="11195157" cy="993081"/>
          </a:xfrm>
        </p:spPr>
        <p:txBody>
          <a:bodyPr>
            <a:noAutofit/>
          </a:bodyPr>
          <a:lstStyle/>
          <a:p>
            <a:r>
              <a:rPr lang="en-US" sz="6600" b="1" dirty="0" smtClean="0">
                <a:solidFill>
                  <a:srgbClr val="FFFFFF"/>
                </a:solidFill>
              </a:rPr>
              <a:t>RESULTS</a:t>
            </a:r>
            <a:endParaRPr lang="en-US" sz="66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38369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 t="7864" b="7866"/>
          <a:stretch/>
        </p:blipFill>
        <p:spPr>
          <a:xfrm>
            <a:off x="0" y="7"/>
            <a:ext cx="12191985" cy="6857993"/>
          </a:xfrm>
          <a:prstGeom prst="rect">
            <a:avLst/>
          </a:prstGeom>
        </p:spPr>
      </p:pic>
      <p:sp>
        <p:nvSpPr>
          <p:cNvPr id="21" name="Content Placeholder 20"/>
          <p:cNvSpPr>
            <a:spLocks noGrp="1"/>
          </p:cNvSpPr>
          <p:nvPr>
            <p:ph idx="1"/>
          </p:nvPr>
        </p:nvSpPr>
        <p:spPr>
          <a:xfrm>
            <a:off x="519765" y="993095"/>
            <a:ext cx="11195157" cy="5864898"/>
          </a:xfrm>
        </p:spPr>
        <p:txBody>
          <a:bodyPr>
            <a:normAutofit/>
          </a:bodyPr>
          <a:lstStyle/>
          <a:p>
            <a:r>
              <a:rPr lang="en-US" sz="4000" dirty="0" smtClean="0">
                <a:solidFill>
                  <a:srgbClr val="FFFFFF"/>
                </a:solidFill>
              </a:rPr>
              <a:t>The </a:t>
            </a:r>
            <a:r>
              <a:rPr lang="en-US" sz="4000" dirty="0">
                <a:solidFill>
                  <a:srgbClr val="FFFFFF"/>
                </a:solidFill>
              </a:rPr>
              <a:t>goal was to give </a:t>
            </a:r>
            <a:r>
              <a:rPr lang="en-US" sz="4000" dirty="0" smtClean="0">
                <a:solidFill>
                  <a:srgbClr val="FFFFFF"/>
                </a:solidFill>
              </a:rPr>
              <a:t>homeowners: </a:t>
            </a:r>
          </a:p>
          <a:p>
            <a:pPr lvl="1"/>
            <a:r>
              <a:rPr lang="en-US" sz="3600" dirty="0" smtClean="0">
                <a:solidFill>
                  <a:srgbClr val="FFFFFF"/>
                </a:solidFill>
              </a:rPr>
              <a:t>more </a:t>
            </a:r>
            <a:r>
              <a:rPr lang="en-US" sz="3600" dirty="0">
                <a:solidFill>
                  <a:srgbClr val="FFFFFF"/>
                </a:solidFill>
              </a:rPr>
              <a:t>control over how their heating &amp; cooling </a:t>
            </a:r>
            <a:r>
              <a:rPr lang="en-US" sz="3600" dirty="0" smtClean="0">
                <a:solidFill>
                  <a:srgbClr val="FFFFFF"/>
                </a:solidFill>
              </a:rPr>
              <a:t>systems</a:t>
            </a:r>
          </a:p>
          <a:p>
            <a:pPr lvl="1"/>
            <a:r>
              <a:rPr lang="en-US" sz="3600" dirty="0">
                <a:solidFill>
                  <a:srgbClr val="FFFFFF"/>
                </a:solidFill>
              </a:rPr>
              <a:t>a</a:t>
            </a:r>
            <a:r>
              <a:rPr lang="en-US" sz="3600" dirty="0" smtClean="0">
                <a:solidFill>
                  <a:srgbClr val="FFFFFF"/>
                </a:solidFill>
              </a:rPr>
              <a:t>n increase in </a:t>
            </a:r>
            <a:r>
              <a:rPr lang="en-US" sz="3600" dirty="0">
                <a:solidFill>
                  <a:srgbClr val="FFFFFF"/>
                </a:solidFill>
              </a:rPr>
              <a:t>the efficiency &amp; effectiveness </a:t>
            </a:r>
            <a:r>
              <a:rPr lang="en-US" sz="3600" dirty="0" smtClean="0">
                <a:solidFill>
                  <a:srgbClr val="FFFFFF"/>
                </a:solidFill>
              </a:rPr>
              <a:t>of traditional </a:t>
            </a:r>
            <a:r>
              <a:rPr lang="en-US" sz="3600" dirty="0">
                <a:solidFill>
                  <a:srgbClr val="FFFFFF"/>
                </a:solidFill>
              </a:rPr>
              <a:t>HVAC </a:t>
            </a:r>
            <a:r>
              <a:rPr lang="en-US" sz="3600" dirty="0" smtClean="0">
                <a:solidFill>
                  <a:srgbClr val="FFFFFF"/>
                </a:solidFill>
              </a:rPr>
              <a:t>systems</a:t>
            </a:r>
          </a:p>
          <a:p>
            <a:pPr lvl="1"/>
            <a:r>
              <a:rPr lang="en-US" sz="3600" dirty="0" smtClean="0">
                <a:solidFill>
                  <a:srgbClr val="FFFFFF"/>
                </a:solidFill>
              </a:rPr>
              <a:t>a design utilizing </a:t>
            </a:r>
            <a:r>
              <a:rPr lang="en-US" sz="3600" dirty="0">
                <a:solidFill>
                  <a:srgbClr val="FFFFFF"/>
                </a:solidFill>
              </a:rPr>
              <a:t>for </a:t>
            </a:r>
            <a:r>
              <a:rPr lang="en-US" sz="3600" dirty="0" smtClean="0">
                <a:solidFill>
                  <a:srgbClr val="FFFFFF"/>
                </a:solidFill>
              </a:rPr>
              <a:t>systems using </a:t>
            </a:r>
            <a:r>
              <a:rPr lang="en-US" sz="3600" dirty="0">
                <a:solidFill>
                  <a:srgbClr val="FFFFFF"/>
                </a:solidFill>
              </a:rPr>
              <a:t>a singular </a:t>
            </a:r>
            <a:r>
              <a:rPr lang="en-US" sz="3600" dirty="0" smtClean="0">
                <a:solidFill>
                  <a:srgbClr val="FFFFFF"/>
                </a:solidFill>
              </a:rPr>
              <a:t>furnace.</a:t>
            </a:r>
            <a:endParaRPr lang="en-US" sz="3600" dirty="0">
              <a:solidFill>
                <a:srgbClr val="FFFFFF"/>
              </a:solidFill>
            </a:endParaRPr>
          </a:p>
          <a:p>
            <a:endParaRPr lang="en-US" sz="4000" dirty="0">
              <a:solidFill>
                <a:srgbClr val="FFFFFF"/>
              </a:soli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519764" y="7"/>
            <a:ext cx="11195157" cy="993081"/>
          </a:xfrm>
        </p:spPr>
        <p:txBody>
          <a:bodyPr>
            <a:noAutofit/>
          </a:bodyPr>
          <a:lstStyle/>
          <a:p>
            <a:r>
              <a:rPr lang="en-US" sz="6600" b="1" dirty="0">
                <a:solidFill>
                  <a:srgbClr val="FFFFFF"/>
                </a:solidFill>
              </a:rPr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17426456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 t="7864" b="7866"/>
          <a:stretch/>
        </p:blipFill>
        <p:spPr>
          <a:xfrm>
            <a:off x="0" y="7"/>
            <a:ext cx="12191985" cy="6857993"/>
          </a:xfrm>
          <a:prstGeom prst="rect">
            <a:avLst/>
          </a:prstGeom>
        </p:spPr>
      </p:pic>
      <p:sp>
        <p:nvSpPr>
          <p:cNvPr id="21" name="Content Placeholder 20"/>
          <p:cNvSpPr>
            <a:spLocks noGrp="1"/>
          </p:cNvSpPr>
          <p:nvPr>
            <p:ph idx="1"/>
          </p:nvPr>
        </p:nvSpPr>
        <p:spPr>
          <a:xfrm>
            <a:off x="519765" y="993095"/>
            <a:ext cx="11195157" cy="5864898"/>
          </a:xfrm>
        </p:spPr>
        <p:txBody>
          <a:bodyPr>
            <a:normAutofit/>
          </a:bodyPr>
          <a:lstStyle/>
          <a:p>
            <a:r>
              <a:rPr lang="en-US" sz="4000" dirty="0" smtClean="0">
                <a:solidFill>
                  <a:srgbClr val="FFFFFF"/>
                </a:solidFill>
              </a:rPr>
              <a:t>A smart vent includes:</a:t>
            </a:r>
          </a:p>
          <a:p>
            <a:pPr lvl="1"/>
            <a:r>
              <a:rPr lang="en-US" sz="3600" dirty="0">
                <a:solidFill>
                  <a:srgbClr val="FFFFFF"/>
                </a:solidFill>
              </a:rPr>
              <a:t>standard-sized vent registers (4″x10</a:t>
            </a:r>
            <a:r>
              <a:rPr lang="en-US" sz="3600" dirty="0" smtClean="0">
                <a:solidFill>
                  <a:srgbClr val="FFFFFF"/>
                </a:solidFill>
              </a:rPr>
              <a:t>″)</a:t>
            </a:r>
          </a:p>
          <a:p>
            <a:pPr lvl="1"/>
            <a:r>
              <a:rPr lang="en-US" sz="3600" dirty="0" err="1" smtClean="0">
                <a:solidFill>
                  <a:srgbClr val="FFFFFF"/>
                </a:solidFill>
              </a:rPr>
              <a:t>bluetooth</a:t>
            </a:r>
            <a:r>
              <a:rPr lang="en-US" sz="3600" dirty="0" smtClean="0">
                <a:solidFill>
                  <a:srgbClr val="FFFFFF"/>
                </a:solidFill>
              </a:rPr>
              <a:t>-capable microcontroller (RSL15 development board from </a:t>
            </a:r>
            <a:r>
              <a:rPr lang="en-US" sz="3600" dirty="0" err="1" smtClean="0">
                <a:solidFill>
                  <a:srgbClr val="FFFFFF"/>
                </a:solidFill>
              </a:rPr>
              <a:t>Onsemi</a:t>
            </a:r>
            <a:r>
              <a:rPr lang="en-US" sz="3600" dirty="0" smtClean="0">
                <a:solidFill>
                  <a:srgbClr val="FFFFFF"/>
                </a:solidFill>
              </a:rPr>
              <a:t>)</a:t>
            </a:r>
          </a:p>
          <a:p>
            <a:pPr lvl="1"/>
            <a:r>
              <a:rPr lang="en-US" sz="3600" dirty="0" smtClean="0">
                <a:solidFill>
                  <a:srgbClr val="FFFFFF"/>
                </a:solidFill>
              </a:rPr>
              <a:t>temperature </a:t>
            </a:r>
            <a:r>
              <a:rPr lang="en-US" sz="3600" dirty="0">
                <a:solidFill>
                  <a:srgbClr val="FFFFFF"/>
                </a:solidFill>
              </a:rPr>
              <a:t>&amp; humidity sensors (Mikroe-3436 HDC2080)</a:t>
            </a:r>
            <a:endParaRPr lang="en-US" sz="3600" dirty="0" smtClean="0">
              <a:solidFill>
                <a:srgbClr val="FFFFFF"/>
              </a:solidFill>
            </a:endParaRPr>
          </a:p>
          <a:p>
            <a:pPr lvl="1"/>
            <a:r>
              <a:rPr lang="en-US" sz="3600" dirty="0" smtClean="0">
                <a:solidFill>
                  <a:srgbClr val="FFFFFF"/>
                </a:solidFill>
              </a:rPr>
              <a:t>a </a:t>
            </a:r>
            <a:r>
              <a:rPr lang="en-US" sz="3600" dirty="0">
                <a:solidFill>
                  <a:srgbClr val="FFFFFF"/>
                </a:solidFill>
              </a:rPr>
              <a:t>motor-controlled closing mechanism (FS90 Servo motor). 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519764" y="7"/>
            <a:ext cx="11195157" cy="993081"/>
          </a:xfrm>
        </p:spPr>
        <p:txBody>
          <a:bodyPr>
            <a:noAutofit/>
          </a:bodyPr>
          <a:lstStyle/>
          <a:p>
            <a:r>
              <a:rPr lang="en-US" sz="6600" b="1" dirty="0" smtClean="0">
                <a:solidFill>
                  <a:srgbClr val="FFFFFF"/>
                </a:solidFill>
              </a:rPr>
              <a:t>TECHNOLOGY</a:t>
            </a:r>
            <a:endParaRPr lang="en-US" sz="66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76772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 t="7864" b="7866"/>
          <a:stretch/>
        </p:blipFill>
        <p:spPr>
          <a:xfrm>
            <a:off x="0" y="7"/>
            <a:ext cx="12191985" cy="6857993"/>
          </a:xfrm>
          <a:prstGeom prst="rect">
            <a:avLst/>
          </a:prstGeom>
        </p:spPr>
      </p:pic>
      <p:sp>
        <p:nvSpPr>
          <p:cNvPr id="21" name="Content Placeholder 20"/>
          <p:cNvSpPr>
            <a:spLocks noGrp="1"/>
          </p:cNvSpPr>
          <p:nvPr>
            <p:ph idx="1"/>
          </p:nvPr>
        </p:nvSpPr>
        <p:spPr>
          <a:xfrm>
            <a:off x="519765" y="993095"/>
            <a:ext cx="11195157" cy="5864898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These Vents connect to the central Hub unit, which maintains the system </a:t>
            </a:r>
            <a:r>
              <a:rPr lang="en-US" sz="4000" dirty="0" smtClean="0">
                <a:solidFill>
                  <a:srgbClr val="FFFFFF"/>
                </a:solidFill>
              </a:rPr>
              <a:t/>
            </a:r>
            <a:br>
              <a:rPr lang="en-US" sz="4000" dirty="0" smtClean="0">
                <a:solidFill>
                  <a:srgbClr val="FFFFFF"/>
                </a:solidFill>
              </a:rPr>
            </a:br>
            <a:r>
              <a:rPr lang="en-US" sz="4000" dirty="0" smtClean="0">
                <a:solidFill>
                  <a:srgbClr val="FFFFFF"/>
                </a:solidFill>
              </a:rPr>
              <a:t>through </a:t>
            </a:r>
            <a:r>
              <a:rPr lang="en-US" sz="4000" dirty="0">
                <a:solidFill>
                  <a:srgbClr val="FFFFFF"/>
                </a:solidFill>
              </a:rPr>
              <a:t>the </a:t>
            </a:r>
            <a:r>
              <a:rPr lang="en-US" sz="4000" dirty="0" smtClean="0">
                <a:solidFill>
                  <a:srgbClr val="FFFFFF"/>
                </a:solidFill>
              </a:rPr>
              <a:t>user-</a:t>
            </a:r>
            <a:br>
              <a:rPr lang="en-US" sz="4000" dirty="0" smtClean="0">
                <a:solidFill>
                  <a:srgbClr val="FFFFFF"/>
                </a:solidFill>
              </a:rPr>
            </a:br>
            <a:r>
              <a:rPr lang="en-US" sz="4000" dirty="0" smtClean="0">
                <a:solidFill>
                  <a:srgbClr val="FFFFFF"/>
                </a:solidFill>
              </a:rPr>
              <a:t>directed </a:t>
            </a:r>
            <a:r>
              <a:rPr lang="en-US" sz="4000" dirty="0">
                <a:solidFill>
                  <a:srgbClr val="FFFFFF"/>
                </a:solidFill>
              </a:rPr>
              <a:t>schedule </a:t>
            </a:r>
            <a:r>
              <a:rPr lang="en-US" sz="4000" dirty="0" smtClean="0">
                <a:solidFill>
                  <a:srgbClr val="FFFFFF"/>
                </a:solidFill>
              </a:rPr>
              <a:t/>
            </a:r>
            <a:br>
              <a:rPr lang="en-US" sz="4000" dirty="0" smtClean="0">
                <a:solidFill>
                  <a:srgbClr val="FFFFFF"/>
                </a:solidFill>
              </a:rPr>
            </a:br>
            <a:r>
              <a:rPr lang="en-US" sz="4000" dirty="0" smtClean="0">
                <a:solidFill>
                  <a:srgbClr val="FFFFFF"/>
                </a:solidFill>
              </a:rPr>
              <a:t>and </a:t>
            </a:r>
            <a:r>
              <a:rPr lang="en-US" sz="4000" dirty="0">
                <a:solidFill>
                  <a:srgbClr val="FFFFFF"/>
                </a:solidFill>
              </a:rPr>
              <a:t>provides a GUI </a:t>
            </a:r>
            <a:r>
              <a:rPr lang="en-US" sz="4000" dirty="0" smtClean="0">
                <a:solidFill>
                  <a:srgbClr val="FFFFFF"/>
                </a:solidFill>
              </a:rPr>
              <a:t/>
            </a:r>
            <a:br>
              <a:rPr lang="en-US" sz="4000" dirty="0" smtClean="0">
                <a:solidFill>
                  <a:srgbClr val="FFFFFF"/>
                </a:solidFill>
              </a:rPr>
            </a:br>
            <a:r>
              <a:rPr lang="en-US" sz="4000" dirty="0" smtClean="0">
                <a:solidFill>
                  <a:srgbClr val="FFFFFF"/>
                </a:solidFill>
              </a:rPr>
              <a:t>dashboard </a:t>
            </a:r>
            <a:r>
              <a:rPr lang="en-US" sz="4000" dirty="0">
                <a:solidFill>
                  <a:srgbClr val="FFFFFF"/>
                </a:solidFill>
              </a:rPr>
              <a:t>for </a:t>
            </a:r>
            <a:r>
              <a:rPr lang="en-US" sz="4000" dirty="0" smtClean="0">
                <a:solidFill>
                  <a:srgbClr val="FFFFFF"/>
                </a:solidFill>
              </a:rPr>
              <a:t/>
            </a:r>
            <a:br>
              <a:rPr lang="en-US" sz="4000" dirty="0" smtClean="0">
                <a:solidFill>
                  <a:srgbClr val="FFFFFF"/>
                </a:solidFill>
              </a:rPr>
            </a:br>
            <a:r>
              <a:rPr lang="en-US" sz="4000" dirty="0" smtClean="0">
                <a:solidFill>
                  <a:srgbClr val="FFFFFF"/>
                </a:solidFill>
              </a:rPr>
              <a:t>system monitoring.</a:t>
            </a:r>
            <a:endParaRPr lang="en-US" sz="4000" dirty="0">
              <a:solidFill>
                <a:srgbClr val="FFFFFF"/>
              </a:soli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519764" y="7"/>
            <a:ext cx="11195157" cy="993081"/>
          </a:xfrm>
        </p:spPr>
        <p:txBody>
          <a:bodyPr>
            <a:noAutofit/>
          </a:bodyPr>
          <a:lstStyle/>
          <a:p>
            <a:r>
              <a:rPr lang="en-US" sz="6600" b="1" dirty="0" smtClean="0">
                <a:solidFill>
                  <a:srgbClr val="FFFFFF"/>
                </a:solidFill>
              </a:rPr>
              <a:t>METHODOLOGY</a:t>
            </a:r>
            <a:endParaRPr lang="en-US" sz="6600" b="1" dirty="0">
              <a:solidFill>
                <a:srgbClr val="FFFFFF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4460" y="1514468"/>
            <a:ext cx="6867525" cy="5343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3010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 t="7864" b="7866"/>
          <a:stretch/>
        </p:blipFill>
        <p:spPr>
          <a:xfrm>
            <a:off x="0" y="7"/>
            <a:ext cx="12191985" cy="6857993"/>
          </a:xfrm>
          <a:prstGeom prst="rect">
            <a:avLst/>
          </a:prstGeom>
        </p:spPr>
      </p:pic>
      <p:pic>
        <p:nvPicPr>
          <p:cNvPr id="2" name="Content Placeholder 1"/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4525" y="993775"/>
            <a:ext cx="5864225" cy="5864225"/>
          </a:xfrm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519764" y="7"/>
            <a:ext cx="11195157" cy="993081"/>
          </a:xfrm>
        </p:spPr>
        <p:txBody>
          <a:bodyPr>
            <a:noAutofit/>
          </a:bodyPr>
          <a:lstStyle/>
          <a:p>
            <a:r>
              <a:rPr lang="en-US" sz="6600" b="1" dirty="0" smtClean="0">
                <a:solidFill>
                  <a:srgbClr val="FFFFFF"/>
                </a:solidFill>
              </a:rPr>
              <a:t>METHODOLOGY</a:t>
            </a:r>
            <a:endParaRPr lang="en-US" sz="66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7195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5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rcRect t="7864" b="7866"/>
          <a:stretch/>
        </p:blipFill>
        <p:spPr>
          <a:xfrm>
            <a:off x="0" y="7"/>
            <a:ext cx="12191985" cy="6857993"/>
          </a:xfrm>
          <a:prstGeom prst="rect">
            <a:avLst/>
          </a:prstGeom>
        </p:spPr>
      </p:pic>
      <p:sp>
        <p:nvSpPr>
          <p:cNvPr id="21" name="Content Placeholder 20"/>
          <p:cNvSpPr>
            <a:spLocks noGrp="1"/>
          </p:cNvSpPr>
          <p:nvPr>
            <p:ph idx="1"/>
          </p:nvPr>
        </p:nvSpPr>
        <p:spPr>
          <a:xfrm>
            <a:off x="519765" y="993095"/>
            <a:ext cx="11195157" cy="5864898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A humidity sensor and a temperature </a:t>
            </a:r>
            <a:r>
              <a:rPr lang="en-US" sz="4000" dirty="0" smtClean="0">
                <a:solidFill>
                  <a:srgbClr val="FFFFFF"/>
                </a:solidFill>
              </a:rPr>
              <a:t/>
            </a:r>
            <a:br>
              <a:rPr lang="en-US" sz="4000" dirty="0" smtClean="0">
                <a:solidFill>
                  <a:srgbClr val="FFFFFF"/>
                </a:solidFill>
              </a:rPr>
            </a:br>
            <a:r>
              <a:rPr lang="en-US" sz="4000" dirty="0" smtClean="0">
                <a:solidFill>
                  <a:srgbClr val="FFFFFF"/>
                </a:solidFill>
              </a:rPr>
              <a:t>sensor </a:t>
            </a:r>
            <a:r>
              <a:rPr lang="en-US" sz="4000" dirty="0">
                <a:solidFill>
                  <a:srgbClr val="FFFFFF"/>
                </a:solidFill>
              </a:rPr>
              <a:t>are integrated into HDC2080 </a:t>
            </a:r>
            <a:r>
              <a:rPr lang="en-US" sz="4000" dirty="0" smtClean="0">
                <a:solidFill>
                  <a:srgbClr val="FFFFFF"/>
                </a:solidFill>
              </a:rPr>
              <a:t/>
            </a:r>
            <a:br>
              <a:rPr lang="en-US" sz="4000" dirty="0" smtClean="0">
                <a:solidFill>
                  <a:srgbClr val="FFFFFF"/>
                </a:solidFill>
              </a:rPr>
            </a:br>
            <a:r>
              <a:rPr lang="en-US" sz="4000" dirty="0" smtClean="0">
                <a:solidFill>
                  <a:srgbClr val="FFFFFF"/>
                </a:solidFill>
              </a:rPr>
              <a:t>device which is controlled by RSL15 </a:t>
            </a:r>
            <a:br>
              <a:rPr lang="en-US" sz="4000" dirty="0" smtClean="0">
                <a:solidFill>
                  <a:srgbClr val="FFFFFF"/>
                </a:solidFill>
              </a:rPr>
            </a:br>
            <a:r>
              <a:rPr lang="en-US" sz="4000" dirty="0" smtClean="0">
                <a:solidFill>
                  <a:srgbClr val="FFFFFF"/>
                </a:solidFill>
              </a:rPr>
              <a:t>over I2C communication.</a:t>
            </a:r>
            <a:endParaRPr lang="en-US" sz="4000" dirty="0">
              <a:solidFill>
                <a:srgbClr val="FFFFFF"/>
              </a:solidFill>
            </a:endParaRPr>
          </a:p>
          <a:p>
            <a:r>
              <a:rPr lang="en-US" sz="4000" dirty="0" smtClean="0">
                <a:solidFill>
                  <a:srgbClr val="FFFFFF"/>
                </a:solidFill>
              </a:rPr>
              <a:t>Bluetooth </a:t>
            </a:r>
            <a:r>
              <a:rPr lang="en-US" sz="4000" dirty="0">
                <a:solidFill>
                  <a:srgbClr val="FFFFFF"/>
                </a:solidFill>
              </a:rPr>
              <a:t>has been used for </a:t>
            </a:r>
            <a:r>
              <a:rPr lang="en-US" sz="4000" dirty="0" smtClean="0">
                <a:solidFill>
                  <a:srgbClr val="FFFFFF"/>
                </a:solidFill>
              </a:rPr>
              <a:t/>
            </a:r>
            <a:br>
              <a:rPr lang="en-US" sz="4000" dirty="0" smtClean="0">
                <a:solidFill>
                  <a:srgbClr val="FFFFFF"/>
                </a:solidFill>
              </a:rPr>
            </a:br>
            <a:r>
              <a:rPr lang="en-US" sz="4000" dirty="0" smtClean="0">
                <a:solidFill>
                  <a:srgbClr val="FFFFFF"/>
                </a:solidFill>
              </a:rPr>
              <a:t>the </a:t>
            </a:r>
            <a:r>
              <a:rPr lang="en-US" sz="4000" dirty="0">
                <a:solidFill>
                  <a:srgbClr val="FFFFFF"/>
                </a:solidFill>
              </a:rPr>
              <a:t>connection of mobile application </a:t>
            </a:r>
            <a:r>
              <a:rPr lang="en-US" sz="4000" dirty="0" smtClean="0">
                <a:solidFill>
                  <a:srgbClr val="FFFFFF"/>
                </a:solidFill>
              </a:rPr>
              <a:t/>
            </a:r>
            <a:br>
              <a:rPr lang="en-US" sz="4000" dirty="0" smtClean="0">
                <a:solidFill>
                  <a:srgbClr val="FFFFFF"/>
                </a:solidFill>
              </a:rPr>
            </a:br>
            <a:r>
              <a:rPr lang="en-US" sz="4000" dirty="0" smtClean="0">
                <a:solidFill>
                  <a:srgbClr val="FFFFFF"/>
                </a:solidFill>
              </a:rPr>
              <a:t>from </a:t>
            </a:r>
            <a:r>
              <a:rPr lang="en-US" sz="4000" dirty="0">
                <a:solidFill>
                  <a:srgbClr val="FFFFFF"/>
                </a:solidFill>
              </a:rPr>
              <a:t>hub to vent unit</a:t>
            </a:r>
            <a:r>
              <a:rPr lang="en-US" sz="4000" dirty="0" smtClean="0">
                <a:solidFill>
                  <a:srgbClr val="FFFFFF"/>
                </a:solidFill>
              </a:rPr>
              <a:t>.</a:t>
            </a:r>
            <a:endParaRPr lang="en-US" sz="4000" dirty="0" smtClean="0">
              <a:solidFill>
                <a:srgbClr val="FFFFFF"/>
              </a:soli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519764" y="7"/>
            <a:ext cx="11195157" cy="993081"/>
          </a:xfrm>
        </p:spPr>
        <p:txBody>
          <a:bodyPr>
            <a:noAutofit/>
          </a:bodyPr>
          <a:lstStyle/>
          <a:p>
            <a:r>
              <a:rPr lang="en-US" sz="6600" b="1" dirty="0" smtClean="0">
                <a:solidFill>
                  <a:srgbClr val="FFFFFF"/>
                </a:solidFill>
              </a:rPr>
              <a:t>METHODOLOGY</a:t>
            </a:r>
            <a:endParaRPr lang="en-US" sz="6600" b="1" dirty="0">
              <a:solidFill>
                <a:srgbClr val="FFFFFF"/>
              </a:solidFill>
            </a:endParaRPr>
          </a:p>
        </p:txBody>
      </p:sp>
      <p:pic>
        <p:nvPicPr>
          <p:cNvPr id="2" name="20221104_11004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892976" y="993087"/>
            <a:ext cx="3299009" cy="5864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7042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 t="7864" b="7866"/>
          <a:stretch/>
        </p:blipFill>
        <p:spPr>
          <a:xfrm>
            <a:off x="0" y="7"/>
            <a:ext cx="12191985" cy="6857993"/>
          </a:xfrm>
          <a:prstGeom prst="rect">
            <a:avLst/>
          </a:prstGeom>
        </p:spPr>
      </p:pic>
      <p:sp>
        <p:nvSpPr>
          <p:cNvPr id="21" name="Content Placeholder 20"/>
          <p:cNvSpPr>
            <a:spLocks noGrp="1"/>
          </p:cNvSpPr>
          <p:nvPr>
            <p:ph idx="1"/>
          </p:nvPr>
        </p:nvSpPr>
        <p:spPr>
          <a:xfrm>
            <a:off x="519765" y="993095"/>
            <a:ext cx="11195157" cy="5864898"/>
          </a:xfrm>
        </p:spPr>
        <p:txBody>
          <a:bodyPr>
            <a:normAutofit/>
          </a:bodyPr>
          <a:lstStyle/>
          <a:p>
            <a:endParaRPr lang="en-US" sz="4000" dirty="0" smtClean="0">
              <a:solidFill>
                <a:srgbClr val="FFFFFF"/>
              </a:soli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519764" y="7"/>
            <a:ext cx="11195157" cy="993081"/>
          </a:xfrm>
        </p:spPr>
        <p:txBody>
          <a:bodyPr>
            <a:noAutofit/>
          </a:bodyPr>
          <a:lstStyle/>
          <a:p>
            <a:r>
              <a:rPr lang="en-US" sz="6600" b="1" dirty="0" smtClean="0">
                <a:solidFill>
                  <a:srgbClr val="FFFFFF"/>
                </a:solidFill>
              </a:rPr>
              <a:t>METHODOLOGY</a:t>
            </a:r>
            <a:endParaRPr lang="en-US" sz="6600" b="1" dirty="0">
              <a:solidFill>
                <a:srgbClr val="FFFFFF"/>
              </a:solidFill>
            </a:endParaRPr>
          </a:p>
        </p:txBody>
      </p:sp>
      <p:pic>
        <p:nvPicPr>
          <p:cNvPr id="7" name="image1.png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275394" y="1292450"/>
            <a:ext cx="9641195" cy="4273106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39852565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5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rcRect t="7864" b="7866"/>
          <a:stretch/>
        </p:blipFill>
        <p:spPr>
          <a:xfrm>
            <a:off x="0" y="7"/>
            <a:ext cx="12191985" cy="6857993"/>
          </a:xfrm>
          <a:prstGeom prst="rect">
            <a:avLst/>
          </a:prstGeom>
        </p:spPr>
      </p:pic>
      <p:sp>
        <p:nvSpPr>
          <p:cNvPr id="21" name="Content Placeholder 20"/>
          <p:cNvSpPr>
            <a:spLocks noGrp="1"/>
          </p:cNvSpPr>
          <p:nvPr>
            <p:ph idx="1"/>
          </p:nvPr>
        </p:nvSpPr>
        <p:spPr>
          <a:xfrm>
            <a:off x="519765" y="993095"/>
            <a:ext cx="11195157" cy="5864898"/>
          </a:xfrm>
        </p:spPr>
        <p:txBody>
          <a:bodyPr>
            <a:normAutofit/>
          </a:bodyPr>
          <a:lstStyle/>
          <a:p>
            <a:r>
              <a:rPr lang="en-US" sz="4000" dirty="0" smtClean="0">
                <a:solidFill>
                  <a:srgbClr val="FFFFFF"/>
                </a:solidFill>
              </a:rPr>
              <a:t>The </a:t>
            </a:r>
            <a:r>
              <a:rPr lang="en-US" sz="4000" dirty="0">
                <a:solidFill>
                  <a:srgbClr val="FFFFFF"/>
                </a:solidFill>
              </a:rPr>
              <a:t>servo </a:t>
            </a:r>
            <a:r>
              <a:rPr lang="en-US" sz="4000" dirty="0" smtClean="0">
                <a:solidFill>
                  <a:srgbClr val="FFFFFF"/>
                </a:solidFill>
              </a:rPr>
              <a:t>motor controlling opening/closing </a:t>
            </a:r>
            <a:r>
              <a:rPr lang="en-US" sz="4000" dirty="0">
                <a:solidFill>
                  <a:srgbClr val="FFFFFF"/>
                </a:solidFill>
              </a:rPr>
              <a:t>mechanism</a:t>
            </a:r>
            <a:r>
              <a:rPr lang="en-US" sz="4000" dirty="0" smtClean="0">
                <a:solidFill>
                  <a:srgbClr val="FFFFFF"/>
                </a:solidFill>
              </a:rPr>
              <a:t> </a:t>
            </a:r>
            <a:r>
              <a:rPr lang="en-US" sz="4000" dirty="0">
                <a:solidFill>
                  <a:srgbClr val="FFFFFF"/>
                </a:solidFill>
              </a:rPr>
              <a:t>can be done by using PWM peripheral </a:t>
            </a:r>
            <a:r>
              <a:rPr lang="en-US" sz="4000" dirty="0" smtClean="0">
                <a:solidFill>
                  <a:srgbClr val="FFFFFF"/>
                </a:solidFill>
              </a:rPr>
              <a:t>function.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519764" y="7"/>
            <a:ext cx="11195157" cy="993081"/>
          </a:xfrm>
        </p:spPr>
        <p:txBody>
          <a:bodyPr>
            <a:noAutofit/>
          </a:bodyPr>
          <a:lstStyle/>
          <a:p>
            <a:r>
              <a:rPr lang="en-US" sz="6600" b="1" dirty="0" smtClean="0">
                <a:solidFill>
                  <a:srgbClr val="FFFFFF"/>
                </a:solidFill>
              </a:rPr>
              <a:t>METHODOLOGY</a:t>
            </a:r>
            <a:endParaRPr lang="en-US" sz="6600" b="1" dirty="0">
              <a:solidFill>
                <a:srgbClr val="FFFFFF"/>
              </a:solidFill>
            </a:endParaRPr>
          </a:p>
        </p:txBody>
      </p:sp>
      <p:pic>
        <p:nvPicPr>
          <p:cNvPr id="2" name="VID-20221026-WA000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494426" y="2640207"/>
            <a:ext cx="7245832" cy="3985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7208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 t="7864" b="7866"/>
          <a:stretch/>
        </p:blipFill>
        <p:spPr>
          <a:xfrm>
            <a:off x="0" y="7"/>
            <a:ext cx="12191985" cy="685799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519764" y="7"/>
            <a:ext cx="11195157" cy="993081"/>
          </a:xfrm>
        </p:spPr>
        <p:txBody>
          <a:bodyPr>
            <a:noAutofit/>
          </a:bodyPr>
          <a:lstStyle/>
          <a:p>
            <a:r>
              <a:rPr lang="en-US" sz="6600" b="1" dirty="0" smtClean="0">
                <a:solidFill>
                  <a:srgbClr val="FFFFFF"/>
                </a:solidFill>
              </a:rPr>
              <a:t>METHODOLOGY</a:t>
            </a:r>
            <a:endParaRPr lang="en-US" sz="6600" b="1" dirty="0">
              <a:solidFill>
                <a:srgbClr val="FFFFFF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49" r="19436"/>
          <a:stretch/>
        </p:blipFill>
        <p:spPr>
          <a:xfrm rot="5400000">
            <a:off x="972051" y="992565"/>
            <a:ext cx="5864934" cy="5865935"/>
          </a:xfrm>
          <a:prstGeom prst="rect">
            <a:avLst/>
          </a:prstGeom>
        </p:spPr>
      </p:pic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3301" y="993090"/>
            <a:ext cx="3879850" cy="2909888"/>
          </a:xfr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3301" y="3948111"/>
            <a:ext cx="3879850" cy="2909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6033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060-low-poly-template-16x9.pptx" id="{384F3ED1-D76E-4615-B004-2D42688053D9}" vid="{DAC24E54-6BC8-4A28-9569-C54B4BA5303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3060-low-poly-template-16x9</Template>
  <TotalTime>7281</TotalTime>
  <Words>293</Words>
  <Application>Microsoft Office PowerPoint</Application>
  <PresentationFormat>Widescreen</PresentationFormat>
  <Paragraphs>44</Paragraphs>
  <Slides>12</Slides>
  <Notes>12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BLE SMART VENTS</vt:lpstr>
      <vt:lpstr>INTRODUCTION</vt:lpstr>
      <vt:lpstr>TECHNOLOGY</vt:lpstr>
      <vt:lpstr>METHODOLOGY</vt:lpstr>
      <vt:lpstr>METHODOLOGY</vt:lpstr>
      <vt:lpstr>METHODOLOGY</vt:lpstr>
      <vt:lpstr>METHODOLOGY</vt:lpstr>
      <vt:lpstr>METHODOLOGY</vt:lpstr>
      <vt:lpstr>METHODOLOGY</vt:lpstr>
      <vt:lpstr>METHODOLOGY</vt:lpstr>
      <vt:lpstr>RESULTS</vt:lpstr>
      <vt:lpstr>RESULTS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LOCAL INTERCONNECT NETWORK</dc:title>
  <dc:creator>Thai An Le</dc:creator>
  <cp:lastModifiedBy>James Le</cp:lastModifiedBy>
  <cp:revision>30</cp:revision>
  <dcterms:created xsi:type="dcterms:W3CDTF">2022-03-15T18:42:11Z</dcterms:created>
  <dcterms:modified xsi:type="dcterms:W3CDTF">2024-11-30T03:14:31Z</dcterms:modified>
</cp:coreProperties>
</file>

<file path=docProps/thumbnail.jpeg>
</file>